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33"/>
  </p:notesMasterIdLst>
  <p:sldIdLst>
    <p:sldId id="302" r:id="rId3"/>
    <p:sldId id="299" r:id="rId4"/>
    <p:sldId id="257" r:id="rId5"/>
    <p:sldId id="259" r:id="rId6"/>
    <p:sldId id="261" r:id="rId7"/>
    <p:sldId id="260" r:id="rId8"/>
    <p:sldId id="262" r:id="rId9"/>
    <p:sldId id="263" r:id="rId10"/>
    <p:sldId id="266" r:id="rId11"/>
    <p:sldId id="264" r:id="rId12"/>
    <p:sldId id="265" r:id="rId13"/>
    <p:sldId id="267" r:id="rId14"/>
    <p:sldId id="268" r:id="rId15"/>
    <p:sldId id="269" r:id="rId16"/>
    <p:sldId id="270" r:id="rId17"/>
    <p:sldId id="271" r:id="rId18"/>
    <p:sldId id="273" r:id="rId19"/>
    <p:sldId id="274" r:id="rId20"/>
    <p:sldId id="276" r:id="rId21"/>
    <p:sldId id="275" r:id="rId22"/>
    <p:sldId id="272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5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Hegedus" initials="KH" lastIdx="1" clrIdx="0">
    <p:extLst>
      <p:ext uri="{19B8F6BF-5375-455C-9EA6-DF929625EA0E}">
        <p15:presenceInfo xmlns:p15="http://schemas.microsoft.com/office/powerpoint/2012/main" userId="Kelly Hege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5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21" autoAdjust="0"/>
    <p:restoredTop sz="94660"/>
  </p:normalViewPr>
  <p:slideViewPr>
    <p:cSldViewPr snapToGrid="0">
      <p:cViewPr varScale="1">
        <p:scale>
          <a:sx n="68" d="100"/>
          <a:sy n="68" d="100"/>
        </p:scale>
        <p:origin x="5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C065A-5F88-451B-AC8D-D39797808F05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25B9D-B127-4F2C-A5DA-F3118461A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10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8000"/>
              </a:lnSpc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685800" indent="-228600">
              <a:lnSpc>
                <a:spcPct val="108000"/>
              </a:lnSpc>
              <a:buFont typeface="Symbol" panose="05050102010706020507" pitchFamily="18" charset="2"/>
              <a:buChar char="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1143000" indent="-228600">
              <a:lnSpc>
                <a:spcPct val="108000"/>
              </a:lnSpc>
              <a:buSzPct val="90000"/>
              <a:buFont typeface="Courier New" panose="02070309020205020404" pitchFamily="49" charset="0"/>
              <a:buChar char="o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600200" indent="-228600">
              <a:lnSpc>
                <a:spcPct val="108000"/>
              </a:lnSpc>
              <a:buFont typeface="Wingdings" panose="05000000000000000000" pitchFamily="2" charset="2"/>
              <a:buChar char="§"/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lnSpc>
                <a:spcPct val="108000"/>
              </a:lnSpc>
              <a:defRPr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6280" y="6550739"/>
            <a:ext cx="4114800" cy="250248"/>
          </a:xfrm>
        </p:spPr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056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C8D2D-65BA-4745-8474-05FC7F70D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5932D-62AF-4E66-A728-2EB01A17E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E8D9AF-1A1D-4149-AFA6-16B84EC334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9F01E5-CDCE-40A7-8965-4FE50D54B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58868F-E184-4F97-AE71-0A653D18D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A50543-A7AF-404E-85BD-39C250E64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707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02BA7-49ED-4E79-96C1-8162813BD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8EBBA4-14C3-448A-9C92-3136B3EA2C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4771BF-9876-44FB-B2D2-9DF43757F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1667F-7A3F-4E52-85AF-54CE4222A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9F15B-D391-4E14-B2D1-8935C630D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B0542A-5EE9-4192-9521-259CB74E1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8933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F6161-FBFF-42AF-B384-F9C6842AC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ACA158-A0BD-429D-B83D-9DC94B5001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B6A31-8B96-46E1-8839-656B2852F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38F36-2F58-4E21-838B-250536DA1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B8B28-0B6D-4DC1-94F1-4EE5375C3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4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69B3F2-3A0B-4586-883E-1A2799D154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54EEF4-CC79-454C-9017-B56E815DD6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C8E252-28BB-4A23-8143-224FA460C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F7B30-E7F9-4C4B-90BF-A5D0A35E6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694B0-9113-4E23-8554-25DA67D93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76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41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03F3A-020A-4F40-A837-D87DBB80D9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493754-332E-4907-A955-B6E75A222F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D375C-0675-47B9-A0EB-4202F8F2A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60B34-BD3E-44CA-9A6D-7DE27ACB4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C0970-ADE5-4138-AED1-A2FB8FE69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77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D96C0-7753-4F0B-AD35-185A4958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FFD6E-BA8F-4EE9-9048-C9A62E771B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6B525-33F0-41AA-9399-2E443C41A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EE12C-D636-4500-BB90-CCB9127CE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D58FA-51CE-46E1-9367-8A553CB96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59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00980-B4AB-4EF1-BE7F-00A47A4DA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B470F4-2849-4215-9212-B31EFEBDD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45FB1-C575-41E0-B4B4-B99A2BC84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B7A21-662C-4023-9B07-AF7FCBCC6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73E8D-E76D-4A44-8905-58462DFCC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3FF9F-D985-4735-B2BA-F8B636418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E18A7-9E21-499B-BFE6-8A4742EB73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0F874A-3A75-4CAB-83B2-EF3B368B49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61FDF1-3D90-424F-9B0E-A2C1C636E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00039C-12EC-4BDA-AE14-11A960BBD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23C8C1-5256-4BA6-9E2D-EE235E35E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084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3A4BD-20D9-4D3A-BF0A-4D0DEFCCD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F98FF6-ADA5-4D81-9C2C-D4443A346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9F8C43-7E8D-467A-89E5-D092919C6C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B6772E-94B0-40A1-B3CD-DE55F2D4B7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455C4A-9AA6-4032-B438-242F2DDF28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0FB6D2-89D7-46FB-95F5-B7D3E56DF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878CBA-51AA-43D5-8160-10AC7C41F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47BC26-C4A1-471A-94CB-F1B69C09ED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265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5FC60-2505-4F4E-A71E-61DB76A95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8FFA69-799F-4BD8-88B9-30037A4D30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B8CD37-C83F-40B0-BD05-60B6F710E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A1FF56-38CF-426E-8FB7-2C2F20943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644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20073B-C97D-4B69-844F-2B432C0F7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DDDACB-480B-4224-8CDB-451282292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45C496-FA61-4964-B64B-C52B18AE1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40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© Jasper Learning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76678FA-D766-4D5D-8CB0-03987CC60F1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211333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B5797"/>
          </a:solidFill>
          <a:latin typeface="Segoe UI" pitchFamily="34" charset="0"/>
          <a:ea typeface="Segoe UI" pitchFamily="34" charset="0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3AB606-6C31-41BE-8BA7-FD23C8891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505F05-B907-49C5-868B-3A8DB74BC9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60052-2B4B-4A39-AFB6-422980F30B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7F4386-D0CC-4BBE-B4E3-66E92ACC86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AE6D9-8E34-4B0C-AD8C-BFCEFABFD6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B7409-F76E-493A-8E1B-60D8EFA6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43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5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857976" y="1559450"/>
            <a:ext cx="10311771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Splitting the Window</a:t>
            </a:r>
          </a:p>
          <a:p>
            <a:pPr lvl="1"/>
            <a:r>
              <a:rPr lang="en-US" dirty="0"/>
              <a:t>Can change the view and scroll within each window independently</a:t>
            </a:r>
          </a:p>
          <a:p>
            <a:pPr lvl="2"/>
            <a:r>
              <a:rPr lang="en-US" dirty="0"/>
              <a:t>click in the appropriate window to access that document section, or</a:t>
            </a:r>
          </a:p>
          <a:p>
            <a:pPr lvl="2"/>
            <a:r>
              <a:rPr lang="en-US" dirty="0"/>
              <a:t>drag the split bar up or down to display more or less of either document window</a:t>
            </a:r>
          </a:p>
          <a:p>
            <a:pPr lvl="1"/>
            <a:r>
              <a:rPr lang="en-US" dirty="0"/>
              <a:t>To remove the split pane:</a:t>
            </a:r>
          </a:p>
          <a:p>
            <a:pPr lvl="2"/>
            <a:r>
              <a:rPr lang="en-US" dirty="0"/>
              <a:t>on the View tab, in the Window group, click </a:t>
            </a:r>
            <a:r>
              <a:rPr lang="en-US" b="1" dirty="0"/>
              <a:t>Remove</a:t>
            </a:r>
            <a:r>
              <a:rPr lang="en-US" dirty="0"/>
              <a:t> </a:t>
            </a:r>
            <a:r>
              <a:rPr lang="en-US" b="1" dirty="0"/>
              <a:t>Split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double-click the split bar between the windows</a:t>
            </a:r>
          </a:p>
          <a:p>
            <a:pPr lvl="1"/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CB6A33-C7CA-4B0B-BC6F-4F57B5B3B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D29CD6-1911-4371-9D57-D22DBFE4F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560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562600" cy="4351338"/>
          </a:xfrm>
        </p:spPr>
        <p:txBody>
          <a:bodyPr>
            <a:normAutofit/>
          </a:bodyPr>
          <a:lstStyle/>
          <a:p>
            <a:r>
              <a:rPr lang="en-US" dirty="0"/>
              <a:t>You must select text prior to formatting, moving, copying, or manipulating text</a:t>
            </a:r>
          </a:p>
          <a:p>
            <a:r>
              <a:rPr lang="en-US" dirty="0"/>
              <a:t>Selecting a piece of text tells Word to which item to apply the next action</a:t>
            </a:r>
          </a:p>
          <a:p>
            <a:pPr lvl="1"/>
            <a:r>
              <a:rPr lang="en-US" dirty="0"/>
              <a:t>May also be called highlighting</a:t>
            </a:r>
          </a:p>
          <a:p>
            <a:pPr lvl="1"/>
            <a:r>
              <a:rPr lang="en-US" dirty="0"/>
              <a:t>Once selected, text remains selected for multiple actions</a:t>
            </a:r>
          </a:p>
        </p:txBody>
      </p:sp>
      <p:pic>
        <p:nvPicPr>
          <p:cNvPr id="7" name="Content Placeholder 6" descr="\\CCISERVER\Common\Publishing\Working\In Development\3260 Word 2016 Core\Screens\wd-061te.p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68021" y="2105026"/>
            <a:ext cx="4801728" cy="269205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81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Selecting Consecutive Text</a:t>
            </a:r>
          </a:p>
          <a:p>
            <a:pPr lvl="1"/>
            <a:r>
              <a:rPr lang="en-US" dirty="0"/>
              <a:t>Click at the beginning of the text and drag to highlight the text you want</a:t>
            </a:r>
          </a:p>
          <a:p>
            <a:pPr lvl="1"/>
            <a:r>
              <a:rPr lang="en-US" dirty="0"/>
              <a:t>When using the keyboard, position the insertion point, press SHIFT, and then press arrow keys to select text</a:t>
            </a:r>
          </a:p>
          <a:p>
            <a:pPr lvl="1"/>
            <a:r>
              <a:rPr lang="en-US" dirty="0"/>
              <a:t>To select an entire word, double-click the word</a:t>
            </a:r>
          </a:p>
          <a:p>
            <a:pPr lvl="1"/>
            <a:r>
              <a:rPr lang="en-US" dirty="0"/>
              <a:t>To select an entire sentence, press and hold CTRL, and then click anywhere within the sentence</a:t>
            </a:r>
          </a:p>
          <a:p>
            <a:pPr lvl="1"/>
            <a:r>
              <a:rPr lang="en-US" dirty="0"/>
              <a:t>To select the entire document:</a:t>
            </a:r>
          </a:p>
          <a:p>
            <a:pPr lvl="2"/>
            <a:r>
              <a:rPr lang="en-US" dirty="0"/>
              <a:t>On the Home tab, in the Editing group, click </a:t>
            </a:r>
            <a:r>
              <a:rPr lang="en-US" b="1" dirty="0"/>
              <a:t>Select</a:t>
            </a:r>
            <a:r>
              <a:rPr lang="en-US" dirty="0"/>
              <a:t> and click </a:t>
            </a:r>
            <a:r>
              <a:rPr lang="en-US" b="1" dirty="0"/>
              <a:t>Select All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press CTRL+A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7203B-26CB-4BF7-ACA7-6F3E0A7E7E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F4FA87-ADB2-413C-8C2B-4CC647788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50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Selecting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Selecting Non-Consecutive Text</a:t>
            </a:r>
          </a:p>
          <a:p>
            <a:pPr lvl="1"/>
            <a:r>
              <a:rPr lang="en-US" dirty="0"/>
              <a:t>To select multiple pieces of text, select the first piece of text, press and hold CTRL, and then select the next piece of text</a:t>
            </a:r>
          </a:p>
        </p:txBody>
      </p:sp>
      <p:pic>
        <p:nvPicPr>
          <p:cNvPr id="6" name="Picture 5" descr="\\CCISERVER\Common\Publishing\Working\In Development\3260 Word 2016 Core\Screens\wd-062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" t="1532" r="-481" b="1956"/>
          <a:stretch/>
        </p:blipFill>
        <p:spPr bwMode="auto">
          <a:xfrm>
            <a:off x="1524406" y="3080239"/>
            <a:ext cx="5171816" cy="26117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E7AE617-8A3E-432F-9E3F-CF19AA2BA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89038F7-2F0A-4643-B8D3-5110859E4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98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Undo</a:t>
            </a:r>
          </a:p>
          <a:p>
            <a:pPr lvl="1"/>
            <a:r>
              <a:rPr lang="en-US" dirty="0"/>
              <a:t>To activate Undo:</a:t>
            </a:r>
          </a:p>
          <a:p>
            <a:pPr lvl="2"/>
            <a:r>
              <a:rPr lang="en-US" dirty="0"/>
              <a:t>on the Quick Access toolbar, click    (</a:t>
            </a:r>
            <a:r>
              <a:rPr lang="en-US" b="1" dirty="0"/>
              <a:t>Undo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click the Undo button to undo the last action or command performed</a:t>
            </a:r>
          </a:p>
          <a:p>
            <a:pPr lvl="2"/>
            <a:r>
              <a:rPr lang="en-US" dirty="0"/>
              <a:t>click the arrow for the Undo button to undo up to the last 100 consecutive </a:t>
            </a:r>
            <a:br>
              <a:rPr lang="en-US" dirty="0"/>
            </a:br>
            <a:r>
              <a:rPr lang="en-US" dirty="0"/>
              <a:t>actions or commands performed</a:t>
            </a:r>
          </a:p>
          <a:p>
            <a:pPr lvl="3"/>
            <a:r>
              <a:rPr lang="en-US" dirty="0"/>
              <a:t>can only undo sequential actions</a:t>
            </a:r>
          </a:p>
          <a:p>
            <a:pPr lvl="2"/>
            <a:r>
              <a:rPr lang="en-US" dirty="0"/>
              <a:t>press CTRL+Z to undo last action performed</a:t>
            </a:r>
          </a:p>
          <a:p>
            <a:pPr lvl="3"/>
            <a:r>
              <a:rPr lang="en-US" dirty="0"/>
              <a:t>repeat key sequence to undo each sequential action one at a time 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06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508" y="2702159"/>
            <a:ext cx="157471" cy="1883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06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717" y="3834962"/>
            <a:ext cx="1092200" cy="14565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CISERVER\Common\Publishing\Working\In Development\3260 Word 2016 Core\Screens\wd-067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300" y="3834963"/>
            <a:ext cx="1092200" cy="145654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B67FEB1-E59E-4C4E-8F06-54FBCBDDE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0152C15-D416-4192-AF70-089421F5D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3519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Repeat or Redo</a:t>
            </a:r>
          </a:p>
          <a:p>
            <a:pPr lvl="1"/>
            <a:r>
              <a:rPr lang="en-US" dirty="0"/>
              <a:t>To redo an action:</a:t>
            </a:r>
          </a:p>
          <a:p>
            <a:pPr lvl="2"/>
            <a:r>
              <a:rPr lang="en-US" dirty="0"/>
              <a:t>Click the    (</a:t>
            </a:r>
            <a:r>
              <a:rPr lang="en-US" b="1" dirty="0"/>
              <a:t>Redo</a:t>
            </a:r>
            <a:r>
              <a:rPr lang="en-US" dirty="0"/>
              <a:t>) button on the Quick Access toolbar; or</a:t>
            </a:r>
          </a:p>
          <a:p>
            <a:pPr lvl="2"/>
            <a:r>
              <a:rPr lang="en-US" dirty="0"/>
              <a:t>press CTRL+Y</a:t>
            </a:r>
          </a:p>
          <a:p>
            <a:pPr lvl="1"/>
            <a:r>
              <a:rPr lang="en-US" dirty="0"/>
              <a:t>The Redo button appears only when there is something to undo or redo</a:t>
            </a:r>
          </a:p>
          <a:p>
            <a:pPr lvl="1"/>
            <a:r>
              <a:rPr lang="en-US" dirty="0"/>
              <a:t>To repeat the last action:</a:t>
            </a:r>
          </a:p>
          <a:p>
            <a:pPr lvl="2"/>
            <a:r>
              <a:rPr lang="en-US" dirty="0"/>
              <a:t>on the Quick Access toolbar, click    (</a:t>
            </a:r>
            <a:r>
              <a:rPr lang="en-US" b="1" dirty="0"/>
              <a:t>Repeat</a:t>
            </a:r>
            <a:r>
              <a:rPr lang="en-US" dirty="0"/>
              <a:t>); or</a:t>
            </a:r>
          </a:p>
          <a:p>
            <a:pPr lvl="2"/>
            <a:r>
              <a:rPr lang="en-US" dirty="0"/>
              <a:t>press F4</a:t>
            </a:r>
          </a:p>
        </p:txBody>
      </p:sp>
      <p:pic>
        <p:nvPicPr>
          <p:cNvPr id="6" name="Picture 5" descr="C:\Users\swong.SPRINGFIELD\Desktop\KA\KA L02\Word 2016 Screens\wd-01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121" y="2709862"/>
            <a:ext cx="151701" cy="175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7500 IC3 GS5\KA\KA L02\Word Screens\wd-04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463" y="4276725"/>
            <a:ext cx="166034" cy="17081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35AD18-53F0-43CE-8CE1-303C735C6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2DA48F-E982-4838-BE90-2E1B3C292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461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Inserting Special Characters</a:t>
            </a:r>
          </a:p>
          <a:p>
            <a:pPr lvl="1"/>
            <a:r>
              <a:rPr lang="en-US" dirty="0"/>
              <a:t>To insert special characters, click </a:t>
            </a:r>
            <a:r>
              <a:rPr lang="en-US" b="1" dirty="0"/>
              <a:t>Insert</a:t>
            </a:r>
            <a:r>
              <a:rPr lang="en-US" dirty="0"/>
              <a:t> and then, in Symbols group, click </a:t>
            </a:r>
            <a:r>
              <a:rPr lang="en-US" b="1" dirty="0"/>
              <a:t>Symbol</a:t>
            </a: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r>
              <a:rPr lang="en-US" dirty="0"/>
              <a:t>Contains most commonly used symbols</a:t>
            </a:r>
          </a:p>
          <a:p>
            <a:pPr lvl="2"/>
            <a:r>
              <a:rPr lang="en-US" dirty="0"/>
              <a:t>If symbol not in list, click </a:t>
            </a:r>
            <a:r>
              <a:rPr lang="en-US" b="1" dirty="0"/>
              <a:t>More Symbols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06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267" y="2605050"/>
            <a:ext cx="1468033" cy="164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070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40" y="2730670"/>
            <a:ext cx="4026764" cy="294367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366000-730B-49D6-91D7-173EBCF32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A3D26A-04E0-4332-AC06-72FAC055E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758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Inserting Special Characters</a:t>
            </a:r>
          </a:p>
          <a:p>
            <a:pPr lvl="1"/>
            <a:r>
              <a:rPr lang="en-US" dirty="0"/>
              <a:t>For special characters commonly used with text characters, click the </a:t>
            </a:r>
            <a:r>
              <a:rPr lang="en-US" b="1" dirty="0"/>
              <a:t>Special Characters</a:t>
            </a:r>
            <a:r>
              <a:rPr lang="en-US" dirty="0"/>
              <a:t> tab</a:t>
            </a:r>
          </a:p>
        </p:txBody>
      </p:sp>
      <p:pic>
        <p:nvPicPr>
          <p:cNvPr id="6" name="Picture 5" descr="\\CCISERVER\Common\Publishing\Working\In Development\3260 Word 2016 Core\Screens\wd-07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164" y="3033590"/>
            <a:ext cx="4246319" cy="310441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4870AD7-5B8D-42E1-8507-8EBAA8BFF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5232453-2D8A-420E-AEEF-C77F3F12F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4349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Cut, Copy and Paste</a:t>
            </a:r>
          </a:p>
          <a:p>
            <a:pPr lvl="1"/>
            <a:r>
              <a:rPr lang="en-US" dirty="0"/>
              <a:t>To cut an item, after selecting it:</a:t>
            </a:r>
          </a:p>
          <a:p>
            <a:pPr lvl="2"/>
            <a:r>
              <a:rPr lang="en-US" dirty="0"/>
              <a:t>on the Home tab, in the Clipboard group, click </a:t>
            </a:r>
          </a:p>
          <a:p>
            <a:pPr lvl="2"/>
            <a:r>
              <a:rPr lang="en-US" dirty="0"/>
              <a:t>press CTRL+X, or</a:t>
            </a:r>
          </a:p>
          <a:p>
            <a:pPr lvl="2"/>
            <a:r>
              <a:rPr lang="en-US" dirty="0"/>
              <a:t>right-click the item, and then click </a:t>
            </a:r>
            <a:r>
              <a:rPr lang="en-US" b="1" dirty="0"/>
              <a:t>Cut</a:t>
            </a:r>
            <a:endParaRPr lang="en-US" dirty="0"/>
          </a:p>
          <a:p>
            <a:pPr lvl="1"/>
            <a:r>
              <a:rPr lang="en-US" dirty="0"/>
              <a:t>To copy an item, after selecting it:</a:t>
            </a:r>
          </a:p>
          <a:p>
            <a:pPr lvl="2"/>
            <a:r>
              <a:rPr lang="en-US" dirty="0"/>
              <a:t>on the Home tab, in the Clipboard group, click </a:t>
            </a:r>
          </a:p>
          <a:p>
            <a:pPr lvl="2"/>
            <a:r>
              <a:rPr lang="en-US" dirty="0"/>
              <a:t>press CTRL+C, or</a:t>
            </a:r>
          </a:p>
          <a:p>
            <a:pPr lvl="2"/>
            <a:r>
              <a:rPr lang="en-US" dirty="0"/>
              <a:t>right-click the item, and then click </a:t>
            </a:r>
            <a:r>
              <a:rPr lang="en-US" b="1" dirty="0"/>
              <a:t>Copy</a:t>
            </a:r>
            <a:endParaRPr lang="en-US" dirty="0"/>
          </a:p>
        </p:txBody>
      </p:sp>
      <p:pic>
        <p:nvPicPr>
          <p:cNvPr id="7" name="Picture 6" descr="\\CCISERVER\Common\Publishing\Working\In Development\3260 Word 2016 Core\Screens\wd-07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322" y="2703671"/>
            <a:ext cx="377099" cy="179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CISERVER\Common\Publishing\Working\In Development\3260 Word 2016 Core\Screens\wd-073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827" y="4181912"/>
            <a:ext cx="467555" cy="1900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E66F5-89DE-4A65-BE7F-F673F13DD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BB0183-27BC-4CCD-ADF3-CC4D60311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6282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Cut, Copy and Paste</a:t>
            </a:r>
          </a:p>
          <a:p>
            <a:pPr lvl="1"/>
            <a:r>
              <a:rPr lang="en-US" dirty="0"/>
              <a:t>To paste an item, after positioning the insertion point where you want to paste the item:</a:t>
            </a:r>
          </a:p>
          <a:p>
            <a:pPr lvl="2"/>
            <a:r>
              <a:rPr lang="en-US" dirty="0"/>
              <a:t>on the Home tab, in the Clipboard group, click </a:t>
            </a:r>
            <a:r>
              <a:rPr lang="en-US" b="1" dirty="0"/>
              <a:t>Paste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press CTRL+V, or</a:t>
            </a:r>
          </a:p>
          <a:p>
            <a:pPr lvl="2"/>
            <a:r>
              <a:rPr lang="en-US" dirty="0"/>
              <a:t>right-click and then click </a:t>
            </a:r>
            <a:r>
              <a:rPr lang="en-US" b="1" dirty="0"/>
              <a:t>Paste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click the item in the Office Clipboard, or</a:t>
            </a:r>
          </a:p>
          <a:p>
            <a:pPr lvl="2"/>
            <a:r>
              <a:rPr lang="en-US" dirty="0"/>
              <a:t>click the arrow at the right of the item in the Office Clipboard, and then click </a:t>
            </a:r>
            <a:r>
              <a:rPr lang="en-US" b="1" dirty="0"/>
              <a:t>Paste</a:t>
            </a:r>
            <a:endParaRPr lang="en-US" dirty="0"/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285511-4B14-4CC2-994F-1DD6C5AE2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A8B9E-25A4-404C-8F7C-761764F12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22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1E49B-D410-4FD9-B71D-1E8C29E6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808" y="1124712"/>
            <a:ext cx="10451592" cy="2386584"/>
          </a:xfrm>
        </p:spPr>
        <p:txBody>
          <a:bodyPr anchor="b">
            <a:normAutofit/>
          </a:bodyPr>
          <a:lstStyle/>
          <a:p>
            <a:pPr algn="ctr"/>
            <a:r>
              <a:rPr lang="en-US" sz="6000" dirty="0"/>
              <a:t>Microsoft 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9779-5699-41D0-B1DC-BB2534803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7048" y="3602736"/>
            <a:ext cx="9144000" cy="165506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Lesson 2: Manipulating Text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60D186-520D-4624-85EC-0EB004EDD0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CDA1E6-AFDE-4B68-BECC-36BF342EA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4408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671559" cy="4486275"/>
          </a:xfrm>
        </p:spPr>
        <p:txBody>
          <a:bodyPr>
            <a:normAutofit/>
          </a:bodyPr>
          <a:lstStyle/>
          <a:p>
            <a:r>
              <a:rPr lang="en-US" b="1" dirty="0"/>
              <a:t>Using the Office Clipboard</a:t>
            </a:r>
          </a:p>
          <a:p>
            <a:pPr lvl="1"/>
            <a:r>
              <a:rPr lang="en-US" dirty="0"/>
              <a:t>To display the Clipboard task pane, on the Home tab, in the  Clipboard group, click the </a:t>
            </a:r>
            <a:r>
              <a:rPr lang="en-US" b="1" dirty="0"/>
              <a:t>Clipboard </a:t>
            </a:r>
            <a:r>
              <a:rPr lang="en-US" dirty="0"/>
              <a:t>dialog box launcher</a:t>
            </a:r>
          </a:p>
          <a:p>
            <a:pPr lvl="1"/>
            <a:r>
              <a:rPr lang="en-US" dirty="0"/>
              <a:t>To collect new items past the maximum of 24:</a:t>
            </a:r>
          </a:p>
          <a:p>
            <a:pPr lvl="2"/>
            <a:r>
              <a:rPr lang="en-US" dirty="0"/>
              <a:t>clear individual items or all items; or</a:t>
            </a:r>
          </a:p>
          <a:p>
            <a:pPr lvl="2"/>
            <a:r>
              <a:rPr lang="en-US" dirty="0"/>
              <a:t>continue to collect items and the oldest entries will be deleted automatically</a:t>
            </a:r>
          </a:p>
          <a:p>
            <a:pPr lvl="1"/>
            <a:r>
              <a:rPr lang="en-US" dirty="0"/>
              <a:t>Point at an item in the Clipboard to display an arrow for options:</a:t>
            </a:r>
          </a:p>
          <a:p>
            <a:pPr lvl="2"/>
            <a:r>
              <a:rPr lang="en-US" dirty="0"/>
              <a:t>click </a:t>
            </a:r>
            <a:r>
              <a:rPr lang="en-US" b="1" dirty="0"/>
              <a:t>Delete </a:t>
            </a:r>
            <a:r>
              <a:rPr lang="en-US" dirty="0"/>
              <a:t>to delete the item from the Clipboard, or </a:t>
            </a:r>
          </a:p>
          <a:p>
            <a:pPr lvl="2"/>
            <a:r>
              <a:rPr lang="en-US" dirty="0"/>
              <a:t>click </a:t>
            </a:r>
            <a:r>
              <a:rPr lang="en-US" b="1" dirty="0"/>
              <a:t>Paste</a:t>
            </a:r>
            <a:r>
              <a:rPr lang="en-US" dirty="0"/>
              <a:t> to paste the item into the document at the current location</a:t>
            </a:r>
          </a:p>
        </p:txBody>
      </p:sp>
      <p:pic>
        <p:nvPicPr>
          <p:cNvPr id="6" name="Picture 5" descr="\\CCISERVER\Common\Publishing\Working\In Development\3260 Word 2016 Core\Screens\wd-08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9591" y="1873572"/>
            <a:ext cx="1752702" cy="36550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BD37B48-7CA9-4653-B241-7514A74B3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E3617C4-29D6-49CD-8240-C8692106C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25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Moving Text Using Drag-and-Drop</a:t>
            </a:r>
          </a:p>
          <a:p>
            <a:pPr lvl="1"/>
            <a:r>
              <a:rPr lang="en-US" dirty="0"/>
              <a:t>Method best used to move text over short distances in a document</a:t>
            </a:r>
          </a:p>
          <a:p>
            <a:pPr lvl="1"/>
            <a:r>
              <a:rPr lang="en-US" dirty="0"/>
              <a:t>Drag selected text and drop it in a new location</a:t>
            </a:r>
          </a:p>
          <a:p>
            <a:pPr lvl="1"/>
            <a:r>
              <a:rPr lang="en-US" dirty="0"/>
              <a:t>While dragging text, you will see     as the cursor </a:t>
            </a:r>
          </a:p>
          <a:p>
            <a:pPr lvl="2"/>
            <a:r>
              <a:rPr lang="en-US" dirty="0"/>
              <a:t>Be careful when using the drag-and-drop method and release the mouse button only when the  cursor is positioned at the new location</a:t>
            </a:r>
          </a:p>
          <a:p>
            <a:endParaRPr lang="en-US" dirty="0"/>
          </a:p>
        </p:txBody>
      </p:sp>
      <p:pic>
        <p:nvPicPr>
          <p:cNvPr id="9" name="Picture 8" descr="C:\Users\swong\Documents\Manuals\Office 2013\Word 2013 Core\Screens\L2 Screens\l2-04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902" y="3118167"/>
            <a:ext cx="174619" cy="2917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FDFCB2-DD7B-4D58-9B2C-4F10C975A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871DF4-EAE9-4B29-B35B-9986349AE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89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and Replacing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27797"/>
            <a:ext cx="7676272" cy="4525963"/>
          </a:xfrm>
        </p:spPr>
        <p:txBody>
          <a:bodyPr>
            <a:normAutofit/>
          </a:bodyPr>
          <a:lstStyle/>
          <a:p>
            <a:r>
              <a:rPr lang="en-US" b="1" dirty="0"/>
              <a:t>Finding Items</a:t>
            </a:r>
          </a:p>
          <a:p>
            <a:pPr lvl="1"/>
            <a:r>
              <a:rPr lang="en-US" dirty="0"/>
              <a:t>To activate the Find feature:</a:t>
            </a:r>
          </a:p>
          <a:p>
            <a:pPr lvl="2"/>
            <a:r>
              <a:rPr lang="en-US" dirty="0"/>
              <a:t>on the Home tab, in the Editing group, click </a:t>
            </a:r>
            <a:r>
              <a:rPr lang="en-US" b="1" dirty="0"/>
              <a:t>Find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press CTRL+F to open the Navigation task pane at the left of the document, or</a:t>
            </a:r>
          </a:p>
        </p:txBody>
      </p:sp>
      <p:pic>
        <p:nvPicPr>
          <p:cNvPr id="6" name="Picture 5" descr="\\CCISERVER\Common\Publishing\Working\In Development\3260 Word 2016 Core\Screens\wd-08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020" y="2868247"/>
            <a:ext cx="2521325" cy="22684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1ACB01B-15BA-46D7-8827-0106C9A0E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66202E7-8AD0-4919-88B0-732CE691A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9146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and Replacing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Finding Items</a:t>
            </a:r>
          </a:p>
          <a:p>
            <a:pPr lvl="1"/>
            <a:r>
              <a:rPr lang="en-US" dirty="0"/>
              <a:t>on the Home tab, in the Editing group, click </a:t>
            </a:r>
            <a:r>
              <a:rPr lang="en-US" b="1" dirty="0"/>
              <a:t>Replace</a:t>
            </a:r>
            <a:r>
              <a:rPr lang="en-US" dirty="0"/>
              <a:t> to open the Find and Replace dialog box, then click the </a:t>
            </a:r>
            <a:r>
              <a:rPr lang="en-US" b="1" dirty="0"/>
              <a:t>Find</a:t>
            </a:r>
            <a:r>
              <a:rPr lang="en-US" dirty="0"/>
              <a:t> tab, or</a:t>
            </a:r>
          </a:p>
          <a:p>
            <a:pPr lvl="1"/>
            <a:r>
              <a:rPr lang="en-US" dirty="0"/>
              <a:t>press CTRL+H and then click the </a:t>
            </a:r>
            <a:r>
              <a:rPr lang="en-US" b="1" dirty="0"/>
              <a:t>Find </a:t>
            </a:r>
            <a:r>
              <a:rPr lang="en-US" dirty="0"/>
              <a:t>tab</a:t>
            </a:r>
          </a:p>
          <a:p>
            <a:pPr lvl="2"/>
            <a:endParaRPr lang="en-US" dirty="0"/>
          </a:p>
        </p:txBody>
      </p:sp>
      <p:pic>
        <p:nvPicPr>
          <p:cNvPr id="6" name="Picture 5" descr="\\CCISERVER\Common\Publishing\Working\In Development\3260 Word 2016 Core\Screens\wd-09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160" y="3494297"/>
            <a:ext cx="5131318" cy="210372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F18BD21-5D73-4FA1-9B0F-B0651CA10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9400D0E-FBDA-4F3C-A12C-2C033E03C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498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and Replacing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the Navigation Pane</a:t>
            </a:r>
          </a:p>
          <a:p>
            <a:pPr lvl="1"/>
            <a:r>
              <a:rPr lang="en-US" dirty="0"/>
              <a:t>The</a:t>
            </a:r>
            <a:r>
              <a:rPr lang="en-US" b="1" dirty="0"/>
              <a:t> Headings </a:t>
            </a:r>
            <a:r>
              <a:rPr lang="en-US" dirty="0"/>
              <a:t>tab</a:t>
            </a:r>
            <a:r>
              <a:rPr lang="en-US" b="1" dirty="0"/>
              <a:t> </a:t>
            </a:r>
            <a:r>
              <a:rPr lang="en-US" dirty="0"/>
              <a:t>displays an outline or hierarchical structure for the headings in the document</a:t>
            </a:r>
          </a:p>
        </p:txBody>
      </p:sp>
      <p:pic>
        <p:nvPicPr>
          <p:cNvPr id="6" name="Picture 5" descr="\\CCISERVER\Common\Publishing\Working\In Development\3260 Word 2016 Core\Screens\wd-10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618" y="3053834"/>
            <a:ext cx="2454471" cy="254547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9B4E605-9826-4EFF-ADD8-DAB369BB6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68F979E-C787-4A04-98BA-D389303D2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2521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and Replacing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690688"/>
            <a:ext cx="8169322" cy="4486275"/>
          </a:xfrm>
        </p:spPr>
        <p:txBody>
          <a:bodyPr/>
          <a:lstStyle/>
          <a:p>
            <a:r>
              <a:rPr lang="en-US" b="1" dirty="0"/>
              <a:t>Using the Navigation Pane</a:t>
            </a:r>
          </a:p>
          <a:p>
            <a:pPr lvl="1"/>
            <a:r>
              <a:rPr lang="en-US" dirty="0"/>
              <a:t>The</a:t>
            </a:r>
            <a:r>
              <a:rPr lang="en-US" b="1" dirty="0"/>
              <a:t> Pages </a:t>
            </a:r>
            <a:r>
              <a:rPr lang="en-US" dirty="0"/>
              <a:t>tab</a:t>
            </a:r>
            <a:r>
              <a:rPr lang="en-US" b="1" dirty="0"/>
              <a:t> </a:t>
            </a:r>
            <a:r>
              <a:rPr lang="en-US" dirty="0"/>
              <a:t>displays each page of the document to show where matches to the search criteria exist</a:t>
            </a:r>
          </a:p>
        </p:txBody>
      </p:sp>
      <p:pic>
        <p:nvPicPr>
          <p:cNvPr id="6" name="Picture 5" descr="\\CCISERVER\Common\Publishing\Working\In Development\3260 Word 2016 Core\Screens\wd-10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7600" y="1827947"/>
            <a:ext cx="2184400" cy="41961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500024E-BE6A-4046-8D9E-00905C9FC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83323B-8864-4889-94A3-339C93260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053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and Replacing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8089900" cy="4486275"/>
          </a:xfrm>
        </p:spPr>
        <p:txBody>
          <a:bodyPr/>
          <a:lstStyle/>
          <a:p>
            <a:r>
              <a:rPr lang="en-US" b="1" dirty="0"/>
              <a:t>Using the Navigation Pane</a:t>
            </a:r>
          </a:p>
          <a:p>
            <a:pPr lvl="1"/>
            <a:r>
              <a:rPr lang="en-US" dirty="0"/>
              <a:t>The</a:t>
            </a:r>
            <a:r>
              <a:rPr lang="en-US" b="1" dirty="0"/>
              <a:t> Results </a:t>
            </a:r>
            <a:r>
              <a:rPr lang="en-US" dirty="0"/>
              <a:t>tab</a:t>
            </a:r>
            <a:r>
              <a:rPr lang="en-US" b="1" dirty="0"/>
              <a:t> </a:t>
            </a:r>
            <a:r>
              <a:rPr lang="en-US" dirty="0"/>
              <a:t>displays each occurrence of the search criteria that was found in the document</a:t>
            </a:r>
          </a:p>
          <a:p>
            <a:pPr lvl="1"/>
            <a:r>
              <a:rPr lang="en-US" dirty="0"/>
              <a:t>To find an item, type the search criteria in the search field</a:t>
            </a:r>
          </a:p>
          <a:p>
            <a:pPr lvl="2"/>
            <a:r>
              <a:rPr lang="en-US" dirty="0"/>
              <a:t>use        to move to the previous or next result in the list, or</a:t>
            </a:r>
          </a:p>
          <a:p>
            <a:pPr lvl="2"/>
            <a:r>
              <a:rPr lang="en-US" dirty="0"/>
              <a:t>click the result in the list</a:t>
            </a:r>
          </a:p>
        </p:txBody>
      </p:sp>
      <p:pic>
        <p:nvPicPr>
          <p:cNvPr id="6" name="Picture 5" descr="\\CCISERVER\Common\Publishing\Working\In Development\3260 Word 2016 Core\Screens\wd-10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1887" y="1873572"/>
            <a:ext cx="2301913" cy="3922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106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7934" y="3480278"/>
            <a:ext cx="356400" cy="15242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3FF25E-2D00-487D-990C-944D537D7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73259F-8037-4F57-A77B-8DC796A730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5132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and Replacing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the Find and Replace Dialog Box</a:t>
            </a:r>
          </a:p>
          <a:p>
            <a:pPr lvl="1"/>
            <a:r>
              <a:rPr lang="en-US" dirty="0"/>
              <a:t>Can expand search options to include special characters </a:t>
            </a:r>
          </a:p>
          <a:p>
            <a:pPr lvl="1"/>
            <a:r>
              <a:rPr lang="en-US" dirty="0"/>
              <a:t>To view these search options, click </a:t>
            </a:r>
            <a:r>
              <a:rPr lang="en-US" b="1" dirty="0"/>
              <a:t>More</a:t>
            </a:r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09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8111" y="3082974"/>
            <a:ext cx="4705742" cy="213352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70171B4-5BBB-42BE-9219-E14A892A5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F11A48-AC32-4925-AA02-8CDCACD42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754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and Replacing Items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094863" cy="4351338"/>
          </a:xfrm>
        </p:spPr>
        <p:txBody>
          <a:bodyPr/>
          <a:lstStyle/>
          <a:p>
            <a:r>
              <a:rPr lang="en-US" b="1" dirty="0"/>
              <a:t>Using the Find and Replace Dialog Box</a:t>
            </a:r>
          </a:p>
          <a:p>
            <a:pPr lvl="1"/>
            <a:r>
              <a:rPr lang="en-US" b="1" dirty="0"/>
              <a:t>Format </a:t>
            </a:r>
            <a:r>
              <a:rPr lang="en-US" dirty="0"/>
              <a:t>– Search for items with</a:t>
            </a:r>
            <a:br>
              <a:rPr lang="en-US" dirty="0"/>
            </a:br>
            <a:r>
              <a:rPr lang="en-US" dirty="0"/>
              <a:t>particular formatting attributes</a:t>
            </a:r>
            <a:br>
              <a:rPr lang="en-US" dirty="0"/>
            </a:br>
            <a:r>
              <a:rPr lang="en-US" dirty="0"/>
              <a:t>applied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989674" y="1825625"/>
            <a:ext cx="5549900" cy="4351338"/>
          </a:xfrm>
        </p:spPr>
        <p:txBody>
          <a:bodyPr/>
          <a:lstStyle/>
          <a:p>
            <a:pPr lvl="2"/>
            <a:endParaRPr lang="en-US" b="1" dirty="0"/>
          </a:p>
          <a:p>
            <a:pPr lvl="1"/>
            <a:r>
              <a:rPr lang="en-US" b="1" dirty="0"/>
              <a:t>Special </a:t>
            </a:r>
            <a:r>
              <a:rPr lang="en-US" dirty="0"/>
              <a:t>– Search for </a:t>
            </a:r>
            <a:br>
              <a:rPr lang="en-US" dirty="0"/>
            </a:br>
            <a:r>
              <a:rPr lang="en-US" dirty="0"/>
              <a:t>special characters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28</a:t>
            </a:fld>
            <a:endParaRPr lang="en-US"/>
          </a:p>
        </p:txBody>
      </p:sp>
      <p:pic>
        <p:nvPicPr>
          <p:cNvPr id="8" name="Picture 7" descr="\\CCISERVER\Common\Publishing\Working\In Development\3260 Word 2016 Core\Screens\wd-09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231" y="3485272"/>
            <a:ext cx="1324554" cy="1802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\\CCISERVER\Common\Publishing\Working\In Development\3260 Word 2016 Core\Screens\wd-094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4364" y="1967038"/>
            <a:ext cx="1563370" cy="43687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47233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and Replacing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Replacing Items</a:t>
            </a:r>
          </a:p>
          <a:p>
            <a:pPr lvl="1"/>
            <a:r>
              <a:rPr lang="en-US" dirty="0"/>
              <a:t>To replace an item:</a:t>
            </a:r>
          </a:p>
          <a:p>
            <a:pPr lvl="2"/>
            <a:r>
              <a:rPr lang="en-US" dirty="0"/>
              <a:t>on the Home tab, in the Editing group, click </a:t>
            </a:r>
            <a:r>
              <a:rPr lang="en-US" b="1" dirty="0"/>
              <a:t>Replace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press CTRL+H, or</a:t>
            </a:r>
          </a:p>
          <a:p>
            <a:pPr lvl="2"/>
            <a:r>
              <a:rPr lang="en-US" dirty="0"/>
              <a:t>when the Find and Replace dialog box is open, click the </a:t>
            </a:r>
            <a:r>
              <a:rPr lang="en-US" b="1" dirty="0"/>
              <a:t>Replace</a:t>
            </a:r>
            <a:r>
              <a:rPr lang="en-US" dirty="0"/>
              <a:t> tab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09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071" y="3765709"/>
            <a:ext cx="4847617" cy="19876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881E712-B316-4703-8244-1EB132194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894D26-D6F8-4CDE-AFBF-747897CBD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40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494" y="1788460"/>
            <a:ext cx="10972800" cy="4316506"/>
          </a:xfrm>
        </p:spPr>
        <p:txBody>
          <a:bodyPr numCol="2">
            <a:normAutofit/>
          </a:bodyPr>
          <a:lstStyle/>
          <a:p>
            <a:pPr lvl="0"/>
            <a:r>
              <a:rPr lang="en-US" dirty="0"/>
              <a:t>change views</a:t>
            </a:r>
          </a:p>
          <a:p>
            <a:pPr lvl="0"/>
            <a:r>
              <a:rPr lang="en-US" dirty="0"/>
              <a:t>adjust the zoom</a:t>
            </a:r>
          </a:p>
          <a:p>
            <a:pPr lvl="0"/>
            <a:r>
              <a:rPr lang="en-US" dirty="0"/>
              <a:t>use the Show/Hide feature</a:t>
            </a:r>
          </a:p>
          <a:p>
            <a:pPr lvl="0"/>
            <a:r>
              <a:rPr lang="en-US" dirty="0"/>
              <a:t>split a window</a:t>
            </a:r>
          </a:p>
          <a:p>
            <a:r>
              <a:rPr lang="en-US" dirty="0"/>
              <a:t>select text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use undo, repeat and redo</a:t>
            </a:r>
          </a:p>
          <a:p>
            <a:pPr lvl="0"/>
            <a:r>
              <a:rPr lang="en-US" dirty="0"/>
              <a:t>insert special characters</a:t>
            </a:r>
          </a:p>
          <a:p>
            <a:pPr lvl="0"/>
            <a:r>
              <a:rPr lang="en-US" dirty="0"/>
              <a:t>use cut, copy and paste</a:t>
            </a:r>
          </a:p>
          <a:p>
            <a:pPr lvl="0"/>
            <a:r>
              <a:rPr lang="en-US" dirty="0"/>
              <a:t>use the clipboard</a:t>
            </a:r>
          </a:p>
          <a:p>
            <a:pPr lvl="0"/>
            <a:r>
              <a:rPr lang="en-US" dirty="0"/>
              <a:t>find and replace items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737212-EC86-45F8-A099-4FFD2E79F7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367F3-8EFF-4B01-8E77-67132AC56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285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047" y="1707777"/>
            <a:ext cx="10972800" cy="4572000"/>
          </a:xfrm>
        </p:spPr>
        <p:txBody>
          <a:bodyPr numCol="2">
            <a:normAutofit/>
          </a:bodyPr>
          <a:lstStyle/>
          <a:p>
            <a:pPr lvl="0"/>
            <a:r>
              <a:rPr lang="en-US" dirty="0"/>
              <a:t>change views</a:t>
            </a:r>
          </a:p>
          <a:p>
            <a:pPr lvl="0"/>
            <a:r>
              <a:rPr lang="en-US" dirty="0"/>
              <a:t>adjust the zoom</a:t>
            </a:r>
          </a:p>
          <a:p>
            <a:pPr lvl="0"/>
            <a:r>
              <a:rPr lang="en-US" dirty="0"/>
              <a:t>use the Show/Hide feature</a:t>
            </a:r>
          </a:p>
          <a:p>
            <a:pPr lvl="0"/>
            <a:r>
              <a:rPr lang="en-US" dirty="0"/>
              <a:t>split a window</a:t>
            </a:r>
          </a:p>
          <a:p>
            <a:r>
              <a:rPr lang="en-US" dirty="0"/>
              <a:t>select text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r>
              <a:rPr lang="en-US" dirty="0"/>
              <a:t>use undo, repeat and redo</a:t>
            </a:r>
          </a:p>
          <a:p>
            <a:pPr lvl="0"/>
            <a:r>
              <a:rPr lang="en-US" dirty="0"/>
              <a:t>insert special characters</a:t>
            </a:r>
          </a:p>
          <a:p>
            <a:pPr lvl="0"/>
            <a:r>
              <a:rPr lang="en-US" dirty="0"/>
              <a:t>use cut, copy and paste</a:t>
            </a:r>
          </a:p>
          <a:p>
            <a:pPr lvl="0"/>
            <a:r>
              <a:rPr lang="en-US" dirty="0"/>
              <a:t>use the clipboard</a:t>
            </a:r>
          </a:p>
          <a:p>
            <a:pPr lvl="0"/>
            <a:r>
              <a:rPr lang="en-US" dirty="0"/>
              <a:t>find and replace items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68826C-2C49-4B25-86BD-39440B036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4E96AA-9233-4534-999C-9AB17342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363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View </a:t>
            </a:r>
            <a:r>
              <a:rPr lang="en-US" dirty="0"/>
              <a:t>tab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View buttons</a:t>
            </a:r>
          </a:p>
        </p:txBody>
      </p:sp>
      <p:pic>
        <p:nvPicPr>
          <p:cNvPr id="6" name="Picture 5" descr="\\CCISERVER\Common\Publishing\Working\In Development\3260 Word 2016 Core\Screens\wd-03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207" y="1846883"/>
            <a:ext cx="1880885" cy="8608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Canvas 85"/>
          <p:cNvGrpSpPr/>
          <p:nvPr/>
        </p:nvGrpSpPr>
        <p:grpSpPr>
          <a:xfrm>
            <a:off x="3665692" y="3424031"/>
            <a:ext cx="2323982" cy="1857443"/>
            <a:chOff x="0" y="0"/>
            <a:chExt cx="1255302" cy="10033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32535" cy="1003300"/>
            </a:xfrm>
            <a:prstGeom prst="rect">
              <a:avLst/>
            </a:prstGeom>
            <a:noFill/>
          </p:spPr>
        </p:sp>
        <p:pic>
          <p:nvPicPr>
            <p:cNvPr id="9" name="Picture 8" descr="\\CCISERVER\Common\Publishing\Working\In Development\3260 Word 2016 Core\Screens\wd-040.pn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586" y="388739"/>
              <a:ext cx="866141" cy="18034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" name="Group 9"/>
            <p:cNvGrpSpPr/>
            <p:nvPr/>
          </p:nvGrpSpPr>
          <p:grpSpPr>
            <a:xfrm>
              <a:off x="181575" y="18362"/>
              <a:ext cx="1073727" cy="401378"/>
              <a:chOff x="181575" y="18362"/>
              <a:chExt cx="1073727" cy="401378"/>
            </a:xfrm>
          </p:grpSpPr>
          <p:sp>
            <p:nvSpPr>
              <p:cNvPr id="14" name="Text Box 12"/>
              <p:cNvSpPr txBox="1">
                <a:spLocks noChangeArrowheads="1"/>
              </p:cNvSpPr>
              <p:nvPr/>
            </p:nvSpPr>
            <p:spPr bwMode="auto">
              <a:xfrm>
                <a:off x="181575" y="18362"/>
                <a:ext cx="1073727" cy="199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ctr" anchorCtr="0" upright="1">
                <a:spAutoFit/>
              </a:bodyPr>
              <a:lstStyle/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  <a:tabLst>
                    <a:tab pos="400050" algn="r"/>
                    <a:tab pos="1371600" algn="ctr"/>
                  </a:tabLst>
                </a:pPr>
                <a:r>
                  <a:rPr lang="en-US" sz="1200" b="1" dirty="0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Read	Web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  <a:tabLst>
                    <a:tab pos="400050" algn="r"/>
                    <a:tab pos="1371600" algn="ctr"/>
                  </a:tabLst>
                </a:pPr>
                <a:r>
                  <a:rPr lang="en-US" sz="1200" b="1" dirty="0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Mode	Layout</a:t>
                </a:r>
              </a:p>
            </p:txBody>
          </p:sp>
          <p:cxnSp>
            <p:nvCxnSpPr>
              <p:cNvPr id="15" name="Line 21"/>
              <p:cNvCxnSpPr/>
              <p:nvPr/>
            </p:nvCxnSpPr>
            <p:spPr bwMode="auto">
              <a:xfrm>
                <a:off x="302200" y="229222"/>
                <a:ext cx="600" cy="1905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" name="Line 21"/>
              <p:cNvCxnSpPr/>
              <p:nvPr/>
            </p:nvCxnSpPr>
            <p:spPr bwMode="auto">
              <a:xfrm>
                <a:off x="944954" y="229222"/>
                <a:ext cx="1300" cy="1905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" name="Group 10"/>
            <p:cNvGrpSpPr/>
            <p:nvPr/>
          </p:nvGrpSpPr>
          <p:grpSpPr>
            <a:xfrm>
              <a:off x="450407" y="538215"/>
              <a:ext cx="344170" cy="392953"/>
              <a:chOff x="450407" y="538215"/>
              <a:chExt cx="344170" cy="392953"/>
            </a:xfrm>
          </p:grpSpPr>
          <p:sp>
            <p:nvSpPr>
              <p:cNvPr id="12" name="Text Box 16"/>
              <p:cNvSpPr txBox="1">
                <a:spLocks noChangeArrowheads="1"/>
              </p:cNvSpPr>
              <p:nvPr/>
            </p:nvSpPr>
            <p:spPr bwMode="auto">
              <a:xfrm>
                <a:off x="450407" y="731673"/>
                <a:ext cx="344170" cy="1994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rot="0" vert="horz" wrap="square" lIns="0" tIns="0" rIns="0" bIns="0" anchor="ctr" anchorCtr="0" upright="1">
                <a:spAutoFit/>
              </a:bodyPr>
              <a:lstStyle/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  <a:tabLst>
                    <a:tab pos="114300" algn="ctr"/>
                    <a:tab pos="731520" algn="l"/>
                  </a:tabLst>
                </a:pPr>
                <a:r>
                  <a:rPr lang="en-US" sz="1200" b="1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Print</a:t>
                </a:r>
              </a:p>
              <a:p>
                <a:pPr marL="0" marR="0" algn="ctr">
                  <a:spcBef>
                    <a:spcPts val="0"/>
                  </a:spcBef>
                  <a:spcAft>
                    <a:spcPts val="0"/>
                  </a:spcAft>
                  <a:tabLst>
                    <a:tab pos="731520" algn="l"/>
                  </a:tabLst>
                </a:pPr>
                <a:r>
                  <a:rPr lang="en-US" sz="1200" b="1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Layout</a:t>
                </a:r>
              </a:p>
            </p:txBody>
          </p:sp>
          <p:cxnSp>
            <p:nvCxnSpPr>
              <p:cNvPr id="13" name="Line 19"/>
              <p:cNvCxnSpPr/>
              <p:nvPr/>
            </p:nvCxnSpPr>
            <p:spPr bwMode="auto">
              <a:xfrm flipV="1">
                <a:off x="625103" y="538215"/>
                <a:ext cx="600" cy="19051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C0EDED1B-A021-429A-B5A7-378D4E05A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C05D61B8-1618-452C-88A3-1BBE3435F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191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Marks where the cursor was last positioned in the document before you closed it</a:t>
            </a:r>
          </a:p>
          <a:p>
            <a:pPr lvl="1"/>
            <a:r>
              <a:rPr lang="en-US" dirty="0"/>
              <a:t>Click the tool to move to the location where you left off</a:t>
            </a:r>
          </a:p>
          <a:p>
            <a:pPr lvl="1"/>
            <a:r>
              <a:rPr lang="en-US" dirty="0"/>
              <a:t>Icon disappears after a few moments of viewing the document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04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661" y="1819275"/>
            <a:ext cx="2257986" cy="12158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049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913702"/>
            <a:ext cx="545967" cy="44252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39B93C-7E64-452A-97B8-9435FE1AA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D0E243-91ED-4E50-86D6-C57861FA6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17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Adjusting the Zoom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View </a:t>
            </a:r>
            <a:r>
              <a:rPr lang="en-US" dirty="0"/>
              <a:t>and, in the Zoom group, click the appropriate option, or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r>
              <a:rPr lang="en-US" dirty="0"/>
              <a:t>drag the Zoom slider or click the increment buttons on either side of the slider on the status bar, or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Click the       (</a:t>
            </a:r>
            <a:r>
              <a:rPr lang="en-US" b="1" dirty="0"/>
              <a:t>Zoom level</a:t>
            </a:r>
            <a:r>
              <a:rPr lang="en-US" dirty="0"/>
              <a:t>)</a:t>
            </a:r>
            <a:r>
              <a:rPr lang="en-US" b="1" dirty="0"/>
              <a:t> </a:t>
            </a:r>
            <a:r>
              <a:rPr lang="en-US" dirty="0"/>
              <a:t>button on the status bar</a:t>
            </a:r>
          </a:p>
        </p:txBody>
      </p:sp>
      <p:pic>
        <p:nvPicPr>
          <p:cNvPr id="6" name="Picture 5" descr="\\CCISERVER\Common\Publishing\Working\In Development\3260 Word 2016 Core\Screens\wd-045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420" y="5132391"/>
            <a:ext cx="418033" cy="205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044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282" y="4586563"/>
            <a:ext cx="1909773" cy="264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CISERVER\Common\Publishing\Working\In Development\3260 Word 2016 Core\Screens\wd-050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846" y="2668050"/>
            <a:ext cx="1909773" cy="890941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338F747-3D79-4AD8-9729-6F2062878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54B6310-8A93-4B99-841C-864FE5817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596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7324578" cy="4525963"/>
          </a:xfrm>
        </p:spPr>
        <p:txBody>
          <a:bodyPr/>
          <a:lstStyle/>
          <a:p>
            <a:r>
              <a:rPr lang="en-US" b="1" dirty="0"/>
              <a:t>Adjusting the Zoom</a:t>
            </a:r>
          </a:p>
          <a:p>
            <a:pPr lvl="1"/>
            <a:r>
              <a:rPr lang="en-US" dirty="0"/>
              <a:t>Use the Zoom command in the Zoom group or click the </a:t>
            </a:r>
            <a:r>
              <a:rPr lang="en-US" b="1" dirty="0"/>
              <a:t>Zoom level</a:t>
            </a:r>
            <a:r>
              <a:rPr lang="en-US" dirty="0"/>
              <a:t> button on the status bar to display the Zoom dialog box for further options</a:t>
            </a:r>
          </a:p>
        </p:txBody>
      </p:sp>
      <p:pic>
        <p:nvPicPr>
          <p:cNvPr id="6" name="Picture 5" descr="\\CCISERVER\Common\Publishing\Working\In Development\3260 Word 2016 Core\Screens\wd-05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1" y="2017780"/>
            <a:ext cx="2821456" cy="256921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BFC58C0-3CC6-438F-AECF-8F9B7074F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6A5B920-559B-4A3A-A75C-8ABA71910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544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Show/Hide ¶</a:t>
            </a:r>
          </a:p>
          <a:p>
            <a:pPr lvl="1"/>
            <a:r>
              <a:rPr lang="en-US" dirty="0"/>
              <a:t>Can help identify what was inserted into the document</a:t>
            </a:r>
          </a:p>
          <a:p>
            <a:pPr lvl="1"/>
            <a:r>
              <a:rPr lang="en-US" dirty="0"/>
              <a:t>Characters appear only on screen; they do not print</a:t>
            </a:r>
          </a:p>
          <a:p>
            <a:pPr lvl="1"/>
            <a:r>
              <a:rPr lang="en-US" dirty="0"/>
              <a:t>Common non-printing characters include:</a:t>
            </a:r>
          </a:p>
          <a:p>
            <a:pPr lvl="2"/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515940"/>
              </p:ext>
            </p:extLst>
          </p:nvPr>
        </p:nvGraphicFramePr>
        <p:xfrm>
          <a:off x="1383553" y="3500873"/>
          <a:ext cx="9424895" cy="26150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34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90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402">
                <a:tc>
                  <a:txBody>
                    <a:bodyPr/>
                    <a:lstStyle/>
                    <a:p>
                      <a:r>
                        <a:rPr lang="en-US" dirty="0"/>
                        <a:t>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Every time you press ENTER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402">
                <a:tc>
                  <a:txBody>
                    <a:bodyPr/>
                    <a:lstStyle/>
                    <a:p>
                      <a:r>
                        <a:rPr lang="en-US" dirty="0">
                          <a:sym typeface="Wingdings 3" panose="05040102010807070707" pitchFamily="18" charset="2"/>
                        </a:rPr>
                        <a:t>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Every time you press TAB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402">
                <a:tc>
                  <a:txBody>
                    <a:bodyPr/>
                    <a:lstStyle/>
                    <a:p>
                      <a:r>
                        <a:rPr lang="en-US" dirty="0">
                          <a:sym typeface="Wingdings 2" panose="05020102010507070707" pitchFamily="18" charset="2"/>
                        </a:rPr>
                        <a:t>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Every time you press SPACEBAR</a:t>
                      </a:r>
                    </a:p>
                    <a:p>
                      <a:pPr>
                        <a:spcBef>
                          <a:spcPts val="800"/>
                        </a:spcBef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Every time you press SHIFT+ENTER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40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Inserted automatically when enough text fills the page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420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Inserted when you end the page to move to the next page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ECBF8A26-0391-43E0-9459-33CB7466872B}"/>
              </a:ext>
            </a:extLst>
          </p:cNvPr>
          <p:cNvGrpSpPr/>
          <p:nvPr/>
        </p:nvGrpSpPr>
        <p:grpSpPr>
          <a:xfrm>
            <a:off x="1434143" y="4750853"/>
            <a:ext cx="1525553" cy="1017045"/>
            <a:chOff x="1434143" y="4750853"/>
            <a:chExt cx="1525553" cy="1017045"/>
          </a:xfrm>
        </p:grpSpPr>
        <p:pic>
          <p:nvPicPr>
            <p:cNvPr id="15" name="Picture 14" descr="\\CCISERVER\Common\Publishing\Working\In Development\3260 Word 2016 Core\Screens\wd-055.pn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9416" y="5161770"/>
              <a:ext cx="1478888" cy="1807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6" name="Picture 15" descr="\\CCISERVER\Common\Publishing\Working\In Development\3260 Word 2016 Core\Screens\wd-056.png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9416" y="5549028"/>
              <a:ext cx="1480280" cy="21887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B7CF118-9323-41D9-B843-9F84E0253641}"/>
                </a:ext>
              </a:extLst>
            </p:cNvPr>
            <p:cNvPicPr/>
            <p:nvPr/>
          </p:nvPicPr>
          <p:blipFill rotWithShape="1">
            <a:blip r:embed="rId4"/>
            <a:srcRect l="22726" t="33539" r="16466" b="24440"/>
            <a:stretch/>
          </p:blipFill>
          <p:spPr bwMode="auto">
            <a:xfrm>
              <a:off x="1434143" y="4750853"/>
              <a:ext cx="252251" cy="21020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65A0D4-C553-4144-9340-257A797CA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0683D4-189C-470C-AB98-9C9B5743C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781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Splitting the Window</a:t>
            </a:r>
          </a:p>
          <a:p>
            <a:pPr lvl="1"/>
            <a:r>
              <a:rPr lang="en-US" dirty="0"/>
              <a:t>To split the window, on the View tab, in the Window group, click </a:t>
            </a:r>
            <a:r>
              <a:rPr lang="en-US" b="1" dirty="0"/>
              <a:t>Split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62124" y="2800350"/>
            <a:ext cx="7826288" cy="3016249"/>
            <a:chOff x="1762124" y="2749550"/>
            <a:chExt cx="7826288" cy="3016249"/>
          </a:xfrm>
        </p:grpSpPr>
        <p:pic>
          <p:nvPicPr>
            <p:cNvPr id="6" name="Picture 5" descr="\\CCISERVER\Common\Publishing\Working\In Development\3260 Word 2016 Core\Screens\wd-059.pn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2124" y="2749550"/>
              <a:ext cx="6611503" cy="30162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" name="Group 9"/>
            <p:cNvGrpSpPr/>
            <p:nvPr/>
          </p:nvGrpSpPr>
          <p:grpSpPr>
            <a:xfrm>
              <a:off x="8208527" y="4119175"/>
              <a:ext cx="1379885" cy="276999"/>
              <a:chOff x="8373627" y="4119175"/>
              <a:chExt cx="1379885" cy="276999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8816190" y="4119175"/>
                <a:ext cx="93732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Segoe UI" panose="020B0502040204020203" pitchFamily="34" charset="0"/>
                    <a:cs typeface="Segoe UI" panose="020B0502040204020203" pitchFamily="34" charset="0"/>
                  </a:rPr>
                  <a:t>Split bar</a:t>
                </a:r>
              </a:p>
            </p:txBody>
          </p:sp>
          <p:cxnSp>
            <p:nvCxnSpPr>
              <p:cNvPr id="9" name="Straight Arrow Connector 8"/>
              <p:cNvCxnSpPr>
                <a:endCxn id="6" idx="3"/>
              </p:cNvCxnSpPr>
              <p:nvPr/>
            </p:nvCxnSpPr>
            <p:spPr>
              <a:xfrm flipH="1" flipV="1">
                <a:off x="8373627" y="4257675"/>
                <a:ext cx="433823" cy="317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1BA600-206A-4324-8883-4A8BF1AAD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4BF1428-AD0A-4876-8329-B8D51B1E3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678FA-D766-4D5D-8CB0-03987CC60F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452048"/>
      </p:ext>
    </p:extLst>
  </p:cSld>
  <p:clrMapOvr>
    <a:masterClrMapping/>
  </p:clrMapOvr>
</p:sld>
</file>

<file path=ppt/theme/theme1.xml><?xml version="1.0" encoding="utf-8"?>
<a:theme xmlns:a="http://schemas.openxmlformats.org/drawingml/2006/main" name="ppt7681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ppt7681.tmp</Template>
  <TotalTime>492</TotalTime>
  <Words>1454</Words>
  <Application>Microsoft Office PowerPoint</Application>
  <PresentationFormat>Widescreen</PresentationFormat>
  <Paragraphs>264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Calibri Light</vt:lpstr>
      <vt:lpstr>Courier New</vt:lpstr>
      <vt:lpstr>Segoe UI</vt:lpstr>
      <vt:lpstr>Symbol</vt:lpstr>
      <vt:lpstr>Wingdings</vt:lpstr>
      <vt:lpstr>Wingdings 2</vt:lpstr>
      <vt:lpstr>Wingdings 3</vt:lpstr>
      <vt:lpstr>ppt7681.tmp</vt:lpstr>
      <vt:lpstr>Custom Design</vt:lpstr>
      <vt:lpstr>PowerPoint Presentation</vt:lpstr>
      <vt:lpstr>Microsoft Word</vt:lpstr>
      <vt:lpstr>Lesson Objectives</vt:lpstr>
      <vt:lpstr>Changing the View</vt:lpstr>
      <vt:lpstr>Changing the View</vt:lpstr>
      <vt:lpstr>Changing the View</vt:lpstr>
      <vt:lpstr>Changing the View</vt:lpstr>
      <vt:lpstr>Changing the View</vt:lpstr>
      <vt:lpstr>Changing the View</vt:lpstr>
      <vt:lpstr>Changing the View</vt:lpstr>
      <vt:lpstr>Selecting Text</vt:lpstr>
      <vt:lpstr>Selecting Text</vt:lpstr>
      <vt:lpstr>Selecting Text</vt:lpstr>
      <vt:lpstr>Working with Text</vt:lpstr>
      <vt:lpstr>Working with Text</vt:lpstr>
      <vt:lpstr>Working with Text</vt:lpstr>
      <vt:lpstr>Working with Text</vt:lpstr>
      <vt:lpstr>Working with Text</vt:lpstr>
      <vt:lpstr>Working with Text</vt:lpstr>
      <vt:lpstr>Working with Text</vt:lpstr>
      <vt:lpstr>Working with Text</vt:lpstr>
      <vt:lpstr>Finding and Replacing Items</vt:lpstr>
      <vt:lpstr>Finding and Replacing Items</vt:lpstr>
      <vt:lpstr>Finding and Replacing Items</vt:lpstr>
      <vt:lpstr>Finding and Replacing Items</vt:lpstr>
      <vt:lpstr>Finding and Replacing Items</vt:lpstr>
      <vt:lpstr>Finding and Replacing Items</vt:lpstr>
      <vt:lpstr>Finding and Replacing Items</vt:lpstr>
      <vt:lpstr>Finding and Replacing Items</vt:lpstr>
      <vt:lpstr>Lesson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2016 Core</dc:title>
  <dc:creator>CCI Student</dc:creator>
  <cp:lastModifiedBy>Sue Wong</cp:lastModifiedBy>
  <cp:revision>68</cp:revision>
  <dcterms:created xsi:type="dcterms:W3CDTF">2016-06-08T21:39:01Z</dcterms:created>
  <dcterms:modified xsi:type="dcterms:W3CDTF">2019-08-29T21:55:18Z</dcterms:modified>
</cp:coreProperties>
</file>